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9" r:id="rId4"/>
    <p:sldId id="302" r:id="rId5"/>
    <p:sldId id="282" r:id="rId6"/>
    <p:sldId id="261" r:id="rId7"/>
    <p:sldId id="263" r:id="rId8"/>
    <p:sldId id="264" r:id="rId9"/>
    <p:sldId id="303" r:id="rId10"/>
    <p:sldId id="298" r:id="rId11"/>
    <p:sldId id="299" r:id="rId12"/>
    <p:sldId id="300" r:id="rId13"/>
    <p:sldId id="301" r:id="rId14"/>
    <p:sldId id="304" r:id="rId15"/>
    <p:sldId id="306" r:id="rId16"/>
    <p:sldId id="305" r:id="rId17"/>
    <p:sldId id="265" r:id="rId18"/>
    <p:sldId id="291" r:id="rId19"/>
    <p:sldId id="270" r:id="rId20"/>
    <p:sldId id="292" r:id="rId21"/>
    <p:sldId id="274" r:id="rId22"/>
    <p:sldId id="297" r:id="rId23"/>
    <p:sldId id="295" r:id="rId24"/>
    <p:sldId id="296" r:id="rId25"/>
    <p:sldId id="283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194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07/07/17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25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ankmcsherry.org/graph/scalability/cost/2015/01/15/COST.html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rankmcsherry.org/assets/COST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aboratory-journal.com/science/information-technology-it/big-data-genomics-challenges-and-solutions" TargetMode="Externa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msweb.cern.ch/phedex" TargetMode="Externa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Big Data Introduction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Sep 2016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7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instantiation (WSO2)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78" y="1671829"/>
            <a:ext cx="7792650" cy="42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26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(</a:t>
            </a:r>
            <a:r>
              <a:rPr lang="en-US" dirty="0" err="1" smtClean="0"/>
              <a:t>MapR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6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Map Reduce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, Spark,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In-Memory Directed Acyclic Graphs</a:t>
            </a:r>
          </a:p>
          <a:p>
            <a:pPr lvl="1"/>
            <a:r>
              <a:rPr lang="en-US" dirty="0" smtClean="0"/>
              <a:t>Spark, </a:t>
            </a:r>
            <a:r>
              <a:rPr lang="en-US" dirty="0" err="1" smtClean="0"/>
              <a:t>Tez</a:t>
            </a:r>
            <a:endParaRPr lang="en-US" dirty="0"/>
          </a:p>
          <a:p>
            <a:r>
              <a:rPr lang="en-US" dirty="0" err="1" smtClean="0"/>
              <a:t>Realtime</a:t>
            </a:r>
            <a:r>
              <a:rPr lang="en-US" dirty="0" smtClean="0"/>
              <a:t> Stream processing</a:t>
            </a:r>
          </a:p>
          <a:p>
            <a:pPr lvl="1"/>
            <a:r>
              <a:rPr lang="en-US" dirty="0" smtClean="0"/>
              <a:t>Spark, Storm, Siddhi</a:t>
            </a:r>
          </a:p>
          <a:p>
            <a:r>
              <a:rPr lang="en-US" dirty="0" err="1" smtClean="0"/>
              <a:t>NoSQL</a:t>
            </a:r>
            <a:endParaRPr lang="en-US" dirty="0" smtClean="0"/>
          </a:p>
          <a:p>
            <a:pPr lvl="1"/>
            <a:r>
              <a:rPr lang="en-US" dirty="0" smtClean="0"/>
              <a:t>Cassandra, Mongo,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Statistical Analysis</a:t>
            </a:r>
          </a:p>
          <a:p>
            <a:pPr lvl="1"/>
            <a:r>
              <a:rPr lang="en-US" dirty="0" smtClean="0"/>
              <a:t>R, </a:t>
            </a:r>
            <a:r>
              <a:rPr lang="en-US" dirty="0" err="1" smtClean="0"/>
              <a:t>SparkR</a:t>
            </a:r>
            <a:r>
              <a:rPr lang="en-US" dirty="0" smtClean="0"/>
              <a:t>, </a:t>
            </a:r>
            <a:r>
              <a:rPr lang="en-US" dirty="0" err="1" smtClean="0"/>
              <a:t>MapR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Mahout, MLlib, </a:t>
            </a:r>
            <a:r>
              <a:rPr lang="en-US" smtClean="0"/>
              <a:t>TensorFlow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953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231900"/>
            <a:ext cx="4813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91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systems, new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358900"/>
            <a:ext cx="49530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20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at what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= Configuration that Outperforms a Single Thread</a:t>
            </a:r>
          </a:p>
          <a:p>
            <a:pPr lvl="1"/>
            <a:r>
              <a:rPr lang="en-US" sz="1600" dirty="0">
                <a:hlinkClick r:id="rId2"/>
              </a:rPr>
              <a:t>http://www.frankmcsherry.org/assets/</a:t>
            </a:r>
            <a:r>
              <a:rPr lang="en-US" sz="1600" dirty="0" smtClean="0">
                <a:hlinkClick r:id="rId2"/>
              </a:rPr>
              <a:t>COST.pdf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>
                <a:hlinkClick r:id="rId3"/>
              </a:rPr>
              <a:t>http://www.frankmcsherry.org/graph/scalability/cost/2015/01/15/</a:t>
            </a:r>
            <a:r>
              <a:rPr lang="en-US" sz="1600" dirty="0" smtClean="0">
                <a:hlinkClick r:id="rId3"/>
              </a:rPr>
              <a:t>COST.html</a:t>
            </a:r>
            <a:r>
              <a:rPr lang="en-US" sz="1600" dirty="0" smtClean="0"/>
              <a:t> 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45" y="3727869"/>
            <a:ext cx="5560583" cy="313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70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ase studies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79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Big Data </a:t>
            </a:r>
            <a:br>
              <a:rPr lang="en-US" dirty="0" smtClean="0"/>
            </a:br>
            <a:r>
              <a:rPr lang="en-US" dirty="0" smtClean="0"/>
              <a:t>Cloud management analytics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4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r>
              <a:rPr lang="en-US" dirty="0" smtClean="0"/>
              <a:t> Big Data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York-based Bank</a:t>
            </a:r>
          </a:p>
          <a:p>
            <a:r>
              <a:rPr lang="en-US" dirty="0" smtClean="0"/>
              <a:t>25 servers in a cluster </a:t>
            </a:r>
            <a:r>
              <a:rPr lang="en-US" dirty="0" err="1" smtClean="0"/>
              <a:t>analysing</a:t>
            </a:r>
            <a:r>
              <a:rPr lang="en-US" dirty="0" smtClean="0"/>
              <a:t> trading and system data from operational systems</a:t>
            </a:r>
          </a:p>
          <a:p>
            <a:r>
              <a:rPr lang="en-US" dirty="0" smtClean="0"/>
              <a:t>Siddhi-based engine processing data in </a:t>
            </a:r>
            <a:r>
              <a:rPr lang="en-US" dirty="0" err="1" smtClean="0"/>
              <a:t>realtime</a:t>
            </a:r>
            <a:endParaRPr lang="en-US" dirty="0"/>
          </a:p>
          <a:p>
            <a:r>
              <a:rPr lang="en-US" dirty="0" smtClean="0"/>
              <a:t>Handling 10,000s of events/second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9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Definitions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Origins of Big Data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Case Studies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and Motivations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838899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firstlook.org</a:t>
            </a:r>
            <a:r>
              <a:rPr lang="en-US" sz="1200" dirty="0"/>
              <a:t>/</a:t>
            </a:r>
            <a:r>
              <a:rPr lang="en-US" sz="1200" dirty="0" err="1"/>
              <a:t>theintercept</a:t>
            </a:r>
            <a:r>
              <a:rPr lang="en-US" sz="1200" dirty="0"/>
              <a:t>/2015/07/01/</a:t>
            </a:r>
            <a:r>
              <a:rPr lang="en-US" sz="1200" dirty="0" err="1"/>
              <a:t>nsas</a:t>
            </a:r>
            <a:r>
              <a:rPr lang="en-US" sz="1200" dirty="0"/>
              <a:t>-</a:t>
            </a:r>
            <a:r>
              <a:rPr lang="en-US" sz="1200" dirty="0" err="1"/>
              <a:t>google</a:t>
            </a:r>
            <a:r>
              <a:rPr lang="en-US" sz="1200" dirty="0"/>
              <a:t>-worlds-private-communications/</a:t>
            </a:r>
          </a:p>
        </p:txBody>
      </p:sp>
    </p:spTree>
    <p:extLst>
      <p:ext uri="{BB962C8B-B14F-4D97-AF65-F5344CB8AC3E}">
        <p14:creationId xmlns:p14="http://schemas.microsoft.com/office/powerpoint/2010/main" val="21240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Big Data </a:t>
            </a:r>
            <a:r>
              <a:rPr lang="en-US" sz="4000" dirty="0"/>
              <a:t>in Genomics</a:t>
            </a:r>
            <a:br>
              <a:rPr lang="en-US" sz="4000" dirty="0"/>
            </a:br>
            <a:r>
              <a:rPr lang="en-US" sz="1600" dirty="0">
                <a:hlinkClick r:id="rId2"/>
              </a:rPr>
              <a:t>http://www.laboratory-journal.com/science/information-technology-it/big-data-genomics-challenges-and-</a:t>
            </a:r>
            <a:r>
              <a:rPr lang="en-US" sz="1600" dirty="0" smtClean="0">
                <a:hlinkClick r:id="rId2"/>
              </a:rPr>
              <a:t>solutions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7429"/>
            <a:ext cx="9144000" cy="49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9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Maclaren</a:t>
            </a:r>
            <a:r>
              <a:rPr lang="en-US" dirty="0" smtClean="0"/>
              <a:t> Formula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4799013"/>
            <a:ext cx="8229600" cy="13271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Collects 1Gb/race</a:t>
            </a:r>
          </a:p>
          <a:p>
            <a:r>
              <a:rPr lang="en-US" dirty="0" err="1" smtClean="0"/>
              <a:t>Analysing</a:t>
            </a:r>
            <a:r>
              <a:rPr lang="en-US" dirty="0" smtClean="0"/>
              <a:t> in real-time to tune and manage the car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87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5683"/>
            <a:ext cx="9058575" cy="65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71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Large Hadron Collider</a:t>
            </a:r>
            <a:br>
              <a:rPr lang="en-US" sz="3600" dirty="0" smtClean="0"/>
            </a:br>
            <a:r>
              <a:rPr lang="en-US" sz="2000" dirty="0" smtClean="0"/>
              <a:t>Compact </a:t>
            </a:r>
            <a:r>
              <a:rPr lang="en-US" sz="2000" dirty="0" err="1" smtClean="0"/>
              <a:t>Muon</a:t>
            </a:r>
            <a:r>
              <a:rPr lang="en-US" sz="2000" dirty="0" smtClean="0"/>
              <a:t> </a:t>
            </a:r>
            <a:r>
              <a:rPr lang="en-US" sz="2000" smtClean="0"/>
              <a:t>Solenoid Experiment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100" dirty="0" smtClean="0"/>
              <a:t>Source</a:t>
            </a:r>
            <a:r>
              <a:rPr lang="en-US" sz="1100" dirty="0"/>
              <a:t>: </a:t>
            </a:r>
            <a:r>
              <a:rPr lang="en-US" sz="1100" dirty="0">
                <a:hlinkClick r:id="rId2"/>
              </a:rPr>
              <a:t>http://cmsweb.cern.ch/</a:t>
            </a:r>
            <a:r>
              <a:rPr lang="en-US" sz="1100" dirty="0" smtClean="0">
                <a:hlinkClick r:id="rId2"/>
              </a:rPr>
              <a:t>phedex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202"/>
            <a:ext cx="8229600" cy="544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98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of a very large size, typically to the extent that its manipulation and management present significant logistical </a:t>
            </a:r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Oxford English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Gartner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6022" indent="0">
              <a:buNone/>
            </a:pPr>
            <a:r>
              <a:rPr lang="en-US" b="1" dirty="0"/>
              <a:t>Big data</a:t>
            </a:r>
            <a:r>
              <a:rPr lang="en-US" dirty="0"/>
              <a:t> is </a:t>
            </a:r>
            <a:r>
              <a:rPr lang="en-US" b="1" dirty="0">
                <a:solidFill>
                  <a:srgbClr val="FF6600"/>
                </a:solidFill>
              </a:rPr>
              <a:t>high-volume</a:t>
            </a:r>
            <a:r>
              <a:rPr lang="en-US" dirty="0"/>
              <a:t>, </a:t>
            </a:r>
            <a:r>
              <a:rPr lang="en-US" b="1" dirty="0">
                <a:solidFill>
                  <a:srgbClr val="FF6600"/>
                </a:solidFill>
              </a:rPr>
              <a:t>high-velocity</a:t>
            </a:r>
            <a:r>
              <a:rPr lang="en-US" dirty="0"/>
              <a:t> and</a:t>
            </a:r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b="1" dirty="0">
                <a:solidFill>
                  <a:srgbClr val="FF6600"/>
                </a:solidFill>
              </a:rPr>
              <a:t>high-variety</a:t>
            </a:r>
            <a:r>
              <a:rPr lang="en-US" b="1" dirty="0">
                <a:solidFill>
                  <a:srgbClr val="008000"/>
                </a:solidFill>
              </a:rPr>
              <a:t> </a:t>
            </a:r>
            <a:r>
              <a:rPr lang="en-US" dirty="0"/>
              <a:t>information assets that demand cost-effective, innovative forms of information processing for enhanced insight and decision making.</a:t>
            </a:r>
            <a:br>
              <a:rPr lang="en-US" dirty="0"/>
            </a:b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7248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</a:t>
            </a:r>
            <a:r>
              <a:rPr lang="en-US" dirty="0" err="1" smtClean="0"/>
              <a:t>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Velocity</a:t>
            </a:r>
          </a:p>
          <a:p>
            <a:pPr lvl="1"/>
            <a:r>
              <a:rPr lang="en-US" dirty="0" smtClean="0"/>
              <a:t>Need to be able to process data faster</a:t>
            </a:r>
          </a:p>
          <a:p>
            <a:pPr lvl="1"/>
            <a:r>
              <a:rPr lang="en-US" dirty="0" smtClean="0"/>
              <a:t>Handle very large numbers of data elements/sec incoming</a:t>
            </a:r>
            <a:endParaRPr lang="en-US" dirty="0"/>
          </a:p>
          <a:p>
            <a:r>
              <a:rPr lang="en-US" dirty="0" smtClean="0"/>
              <a:t>Variety</a:t>
            </a:r>
          </a:p>
          <a:p>
            <a:pPr lvl="1"/>
            <a:r>
              <a:rPr lang="en-US" dirty="0" smtClean="0"/>
              <a:t>Not just the same old columns</a:t>
            </a:r>
          </a:p>
          <a:p>
            <a:pPr lvl="1"/>
            <a:r>
              <a:rPr lang="en-US" dirty="0" smtClean="0"/>
              <a:t>New formats, new sources, new details</a:t>
            </a:r>
            <a:endParaRPr lang="en-US" dirty="0"/>
          </a:p>
          <a:p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Massive volumes are becoming normal</a:t>
            </a:r>
          </a:p>
          <a:p>
            <a:pPr lvl="1"/>
            <a:r>
              <a:rPr lang="en-US" dirty="0" smtClean="0"/>
              <a:t>Collecting the next level of data</a:t>
            </a:r>
          </a:p>
          <a:p>
            <a:pPr lvl="2"/>
            <a:r>
              <a:rPr lang="en-US" dirty="0" smtClean="0"/>
              <a:t>E.g. Bank Trades, Website interactions, shopping experiences,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7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data storage and analysis that:</a:t>
            </a:r>
          </a:p>
          <a:p>
            <a:pPr lvl="1"/>
            <a:r>
              <a:rPr lang="en-US" dirty="0" smtClean="0"/>
              <a:t>Cannot be processed on a single machine in a timely manner</a:t>
            </a:r>
          </a:p>
          <a:p>
            <a:pPr lvl="1"/>
            <a:r>
              <a:rPr lang="en-US" dirty="0" smtClean="0"/>
              <a:t>Over time needs more computation and resources than a fixed size system can provide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9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Origins of Big Data - 1997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687"/>
            <a:ext cx="9144000" cy="47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2008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258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widely used approach</a:t>
            </a:r>
            <a:endParaRPr lang="en-US" dirty="0"/>
          </a:p>
          <a:p>
            <a:r>
              <a:rPr lang="en-US" dirty="0" smtClean="0"/>
              <a:t>You ingest core data and never change it</a:t>
            </a:r>
          </a:p>
          <a:p>
            <a:pPr lvl="1"/>
            <a:r>
              <a:rPr lang="en-US" dirty="0" smtClean="0"/>
              <a:t>You can create summaries, cleaned data,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But the original data is immutable</a:t>
            </a:r>
          </a:p>
          <a:p>
            <a:r>
              <a:rPr lang="en-US" dirty="0"/>
              <a:t>C</a:t>
            </a:r>
            <a:r>
              <a:rPr lang="en-US" dirty="0" smtClean="0"/>
              <a:t>heap disk space</a:t>
            </a:r>
            <a:r>
              <a:rPr lang="is-IS" smtClean="0"/>
              <a:t>…</a:t>
            </a:r>
            <a:endParaRPr lang="en-US" dirty="0" smtClean="0"/>
          </a:p>
          <a:p>
            <a:r>
              <a:rPr lang="en-US" dirty="0" smtClean="0"/>
              <a:t>Related to Event Sourcing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6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3106</TotalTime>
  <Words>424</Words>
  <Application>Microsoft Macintosh PowerPoint</Application>
  <PresentationFormat>On-screen Show (4:3)</PresentationFormat>
  <Paragraphs>73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Cloud Computing and Big Data  Big Data Introduction</vt:lpstr>
      <vt:lpstr>Contents</vt:lpstr>
      <vt:lpstr>Big Data definition</vt:lpstr>
      <vt:lpstr>Gartner</vt:lpstr>
      <vt:lpstr>The three Vs</vt:lpstr>
      <vt:lpstr>My Big Data definition</vt:lpstr>
      <vt:lpstr>Origins of Big Data - 1997</vt:lpstr>
      <vt:lpstr>Map Reduce 2008</vt:lpstr>
      <vt:lpstr>Master Data</vt:lpstr>
      <vt:lpstr>Lambda Architecture</vt:lpstr>
      <vt:lpstr>Lambda Architecture instantiation (WSO2)</vt:lpstr>
      <vt:lpstr>Lambda Architecture (MapR)</vt:lpstr>
      <vt:lpstr>Big Data technologies</vt:lpstr>
      <vt:lpstr>Warning</vt:lpstr>
      <vt:lpstr>Same systems, new diagram</vt:lpstr>
      <vt:lpstr>Scalability at what COST</vt:lpstr>
      <vt:lpstr>Case studies</vt:lpstr>
      <vt:lpstr>Big Data  Cloud management analytics</vt:lpstr>
      <vt:lpstr>Realtime Big Data </vt:lpstr>
      <vt:lpstr>PowerPoint Presentation</vt:lpstr>
      <vt:lpstr>Big Data in Genomics http://www.laboratory-journal.com/science/information-technology-it/big-data-genomics-challenges-and-solutions </vt:lpstr>
      <vt:lpstr>Maclaren Formula 1</vt:lpstr>
      <vt:lpstr>PowerPoint Presentation</vt:lpstr>
      <vt:lpstr>Large Hadron Collider Compact Muon Solenoid Experiment Source: http://cmsweb.cern.ch/phedex 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346</cp:revision>
  <dcterms:created xsi:type="dcterms:W3CDTF">2012-03-07T10:41:54Z</dcterms:created>
  <dcterms:modified xsi:type="dcterms:W3CDTF">2017-07-07T13:02:15Z</dcterms:modified>
</cp:coreProperties>
</file>